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8" r:id="rId3"/>
    <p:sldId id="270" r:id="rId4"/>
    <p:sldId id="269" r:id="rId5"/>
    <p:sldId id="265" r:id="rId6"/>
    <p:sldId id="257" r:id="rId7"/>
    <p:sldId id="258" r:id="rId8"/>
    <p:sldId id="259" r:id="rId9"/>
    <p:sldId id="266" r:id="rId10"/>
    <p:sldId id="260" r:id="rId11"/>
    <p:sldId id="275" r:id="rId12"/>
    <p:sldId id="262" r:id="rId13"/>
    <p:sldId id="264" r:id="rId14"/>
    <p:sldId id="274" r:id="rId15"/>
    <p:sldId id="267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4660"/>
  </p:normalViewPr>
  <p:slideViewPr>
    <p:cSldViewPr>
      <p:cViewPr varScale="1">
        <p:scale>
          <a:sx n="70" d="100"/>
          <a:sy n="70" d="100"/>
        </p:scale>
        <p:origin x="-5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77D2DF-46B6-43AF-8295-CCD487B28A9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239336-87CA-4F91-A408-10DC1D0EEC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313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https://www.youtube.com/watch?v=GYmhV9H4Ulo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39336-87CA-4F91-A408-10DC1D0EEC9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0743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https://www.youtube.com/watch?v=xmQW6hoNGhk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239336-87CA-4F91-A408-10DC1D0EEC97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38251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4924278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81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5662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72372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6630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863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21591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0351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9440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53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2965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7523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3784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9712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8927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21303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096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445FCE6-482B-441B-8578-AF268275D6B6}" type="datetimeFigureOut">
              <a:rPr lang="en-GB" smtClean="0"/>
              <a:t>27/08/2015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1FB92FD0-4AF0-4EEF-A955-F397E79132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191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764704"/>
            <a:ext cx="7772400" cy="1470025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dirty="0" smtClean="0"/>
              <a:t>Market Research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3600400"/>
          </a:xfrm>
        </p:spPr>
        <p:txBody>
          <a:bodyPr>
            <a:normAutofit/>
          </a:bodyPr>
          <a:lstStyle/>
          <a:p>
            <a:r>
              <a:rPr lang="en-GB" sz="2400" b="1" dirty="0" smtClean="0">
                <a:solidFill>
                  <a:schemeClr val="tx1"/>
                </a:solidFill>
              </a:rPr>
              <a:t>Learning Objectives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To understand the importance of market research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To apply the 5 Ps within market research</a:t>
            </a:r>
          </a:p>
          <a:p>
            <a:r>
              <a:rPr lang="en-GB" sz="2400" dirty="0" smtClean="0">
                <a:solidFill>
                  <a:schemeClr val="tx1"/>
                </a:solidFill>
              </a:rPr>
              <a:t>To carry out primary and secondary market research</a:t>
            </a:r>
          </a:p>
          <a:p>
            <a:endParaRPr lang="en-GB" dirty="0" smtClean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188640"/>
            <a:ext cx="4896544" cy="95410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Primary information</a:t>
            </a:r>
          </a:p>
          <a:p>
            <a:pPr algn="ctr"/>
            <a:r>
              <a:rPr lang="en-GB" sz="2800" b="1" dirty="0" smtClean="0"/>
              <a:t>gathering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484784"/>
            <a:ext cx="777686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Traditional paper-style questionnaires can be effective but are generally not completed to a high standard by respondents.</a:t>
            </a:r>
          </a:p>
          <a:p>
            <a:r>
              <a:rPr lang="en-GB" sz="2000" dirty="0" smtClean="0"/>
              <a:t>How many different ways can you think of to conduct a questionnaire or gather primary information in another way?</a:t>
            </a:r>
            <a:endParaRPr lang="en-GB" dirty="0"/>
          </a:p>
        </p:txBody>
      </p:sp>
      <p:sp>
        <p:nvSpPr>
          <p:cNvPr id="4" name="Cloud Callout 3"/>
          <p:cNvSpPr/>
          <p:nvPr/>
        </p:nvSpPr>
        <p:spPr>
          <a:xfrm>
            <a:off x="3563888" y="3501008"/>
            <a:ext cx="2736304" cy="1368152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2195736" y="3068960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Facebook</a:t>
            </a:r>
            <a:r>
              <a:rPr lang="en-GB" b="1" dirty="0" smtClean="0"/>
              <a:t> questionnaire</a:t>
            </a:r>
            <a:endParaRPr lang="en-GB" b="1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419872" y="3645024"/>
            <a:ext cx="504056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427984" y="2780928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Survey Monkey</a:t>
            </a:r>
            <a:endParaRPr lang="en-GB" b="1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5364088" y="3140968"/>
            <a:ext cx="216024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71487"/>
            <a:ext cx="6984231" cy="5919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2398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blog.kimvallee.com/images/blog_kimvallee_com/WindowsLiveWriter/3blogsandamoodboard2007.10.06_12392/moodboard_20071006_v3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560975" cy="463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ttp://www.hostessblog.com/wp-content/uploads/uploaded_images/decor8_moodboard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2319" y="3577138"/>
            <a:ext cx="4361681" cy="328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 descr="http://www.stuffandnonsense.co.uk/archives/images/moodboard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58363" y="0"/>
            <a:ext cx="4085637" cy="3197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16824" y="5013176"/>
            <a:ext cx="32403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Look at these three mood boards and analyse their effectiveness. What concept / idea are they trying to get across? Has it worked?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39752" y="476672"/>
            <a:ext cx="4824536" cy="95410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Using social media to gather market research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187624" y="2780928"/>
            <a:ext cx="7128792" cy="28931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457200" indent="-457200" fontAlgn="base">
              <a:buAutoNum type="arabicParenR"/>
            </a:pPr>
            <a:r>
              <a:rPr lang="en-GB" sz="2000" b="1" dirty="0" smtClean="0"/>
              <a:t>Track </a:t>
            </a:r>
            <a:r>
              <a:rPr lang="en-GB" sz="2000" b="1" dirty="0"/>
              <a:t>Trends </a:t>
            </a:r>
            <a:endParaRPr lang="en-GB" sz="2000" b="1" dirty="0" smtClean="0"/>
          </a:p>
          <a:p>
            <a:pPr fontAlgn="base"/>
            <a:r>
              <a:rPr lang="en-GB" dirty="0" smtClean="0"/>
              <a:t>Most </a:t>
            </a:r>
            <a:r>
              <a:rPr lang="en-GB" dirty="0"/>
              <a:t>social media platforms, such as Twitter or Facebook, offer numerous ways to </a:t>
            </a:r>
            <a:r>
              <a:rPr lang="en-GB" dirty="0" smtClean="0"/>
              <a:t>analyse </a:t>
            </a:r>
            <a:r>
              <a:rPr lang="en-GB" dirty="0"/>
              <a:t>trends and conduct market research. By simply searching the latest posts and popular terms, you can gain insight into emerging trends and see what customers are talking about in real-time. One example of this is conducting hashtag searches on Twitter. By setting up a few searches with hashtags related to your brand, industry or product, you can receive instant notifications when customers, clients or competitors use key terms.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339752" y="1556792"/>
            <a:ext cx="4824536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In pairs, look at the ‘Track </a:t>
            </a:r>
            <a:r>
              <a:rPr lang="en-GB" dirty="0"/>
              <a:t>T</a:t>
            </a:r>
            <a:r>
              <a:rPr lang="en-GB" dirty="0" smtClean="0"/>
              <a:t>rends’ which uses social media to gather information on market research. Analyse the advantages and disadvantages of this method. 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123728" y="5877272"/>
            <a:ext cx="5184576" cy="92333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Look back at the methods of gathering primary research that you suggested and analyse the effectiveness of these.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55776" y="404664"/>
            <a:ext cx="4824536" cy="52322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Your market research</a:t>
            </a:r>
            <a:endParaRPr lang="en-GB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619672" y="1412776"/>
            <a:ext cx="604867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Write a pilot of your primary research</a:t>
            </a:r>
          </a:p>
          <a:p>
            <a:endParaRPr lang="en-GB" sz="2000" dirty="0"/>
          </a:p>
          <a:p>
            <a:r>
              <a:rPr lang="en-GB" sz="2000" dirty="0" smtClean="0"/>
              <a:t>Create a success criteria of what to include:</a:t>
            </a:r>
          </a:p>
          <a:p>
            <a:r>
              <a:rPr lang="en-GB" sz="2000" dirty="0" smtClean="0"/>
              <a:t>*</a:t>
            </a:r>
          </a:p>
          <a:p>
            <a:r>
              <a:rPr lang="en-GB" sz="2000" dirty="0" smtClean="0"/>
              <a:t>*</a:t>
            </a:r>
          </a:p>
          <a:p>
            <a:r>
              <a:rPr lang="en-GB" sz="2000" dirty="0" smtClean="0"/>
              <a:t>*</a:t>
            </a:r>
          </a:p>
          <a:p>
            <a:r>
              <a:rPr lang="en-GB" sz="2000" dirty="0" smtClean="0"/>
              <a:t>*</a:t>
            </a:r>
          </a:p>
          <a:p>
            <a:r>
              <a:rPr lang="en-GB" sz="2000" dirty="0" smtClean="0"/>
              <a:t>*</a:t>
            </a:r>
          </a:p>
          <a:p>
            <a:r>
              <a:rPr lang="en-GB" sz="2000" dirty="0" smtClean="0"/>
              <a:t>*</a:t>
            </a:r>
          </a:p>
          <a:p>
            <a:r>
              <a:rPr lang="en-GB" sz="2000" dirty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450583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260648"/>
            <a:ext cx="4536504" cy="64633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600" b="1" dirty="0" smtClean="0"/>
              <a:t>Plenary</a:t>
            </a:r>
            <a:r>
              <a:rPr lang="en-GB" sz="3600" dirty="0" smtClean="0"/>
              <a:t> </a:t>
            </a:r>
            <a:endParaRPr lang="en-GB" sz="3600" dirty="0"/>
          </a:p>
        </p:txBody>
      </p:sp>
      <p:sp>
        <p:nvSpPr>
          <p:cNvPr id="3" name="TextBox 2"/>
          <p:cNvSpPr txBox="1"/>
          <p:nvPr/>
        </p:nvSpPr>
        <p:spPr>
          <a:xfrm>
            <a:off x="1619672" y="1196752"/>
            <a:ext cx="5904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Swap the primary information you have created with another pupil.</a:t>
            </a:r>
          </a:p>
          <a:p>
            <a:pPr algn="ctr"/>
            <a:endParaRPr lang="en-GB" sz="2400" dirty="0" smtClean="0"/>
          </a:p>
          <a:p>
            <a:pPr algn="ctr"/>
            <a:r>
              <a:rPr lang="en-GB" sz="2400" dirty="0" smtClean="0"/>
              <a:t>Using the information discussed give feedback on how to improve their pilot primary research.</a:t>
            </a:r>
            <a:endParaRPr lang="en-GB" sz="2400" dirty="0"/>
          </a:p>
        </p:txBody>
      </p:sp>
      <p:pic>
        <p:nvPicPr>
          <p:cNvPr id="4" name="Picture 4" descr="https://researchresults.files.wordpress.com/2013/08/social-sharin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3645024"/>
            <a:ext cx="2310859" cy="223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 smtClean="0"/>
              <a:t>Project/Time management</a:t>
            </a:r>
            <a:endParaRPr lang="en-GB" dirty="0"/>
          </a:p>
        </p:txBody>
      </p:sp>
      <p:sp>
        <p:nvSpPr>
          <p:cNvPr id="6" name="6-Point Star 5"/>
          <p:cNvSpPr/>
          <p:nvPr/>
        </p:nvSpPr>
        <p:spPr>
          <a:xfrm>
            <a:off x="2078723" y="1825807"/>
            <a:ext cx="4716524" cy="394243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Box 6"/>
          <p:cNvSpPr txBox="1"/>
          <p:nvPr/>
        </p:nvSpPr>
        <p:spPr>
          <a:xfrm>
            <a:off x="3392869" y="2827530"/>
            <a:ext cx="20882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chemeClr val="bg1"/>
                </a:solidFill>
              </a:rPr>
              <a:t>Include tasks on your project management sheet</a:t>
            </a:r>
          </a:p>
        </p:txBody>
      </p:sp>
    </p:spTree>
    <p:extLst>
      <p:ext uri="{BB962C8B-B14F-4D97-AF65-F5344CB8AC3E}">
        <p14:creationId xmlns:p14="http://schemas.microsoft.com/office/powerpoint/2010/main" val="1157428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40000"/>
              <a:lumOff val="60000"/>
            </a:schemeClr>
          </a:solidFill>
        </p:spPr>
        <p:txBody>
          <a:bodyPr/>
          <a:lstStyle/>
          <a:p>
            <a:r>
              <a:rPr lang="en-GB" dirty="0" smtClean="0"/>
              <a:t>Know your </a:t>
            </a:r>
            <a:r>
              <a:rPr lang="en-GB" smtClean="0"/>
              <a:t>target market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201219"/>
          </a:xfrm>
        </p:spPr>
        <p:txBody>
          <a:bodyPr/>
          <a:lstStyle/>
          <a:p>
            <a:r>
              <a:rPr lang="en-GB" dirty="0" smtClean="0"/>
              <a:t>Why is it important to know who your target market it?</a:t>
            </a:r>
            <a:endParaRPr lang="en-GB" dirty="0"/>
          </a:p>
        </p:txBody>
      </p:sp>
      <p:sp>
        <p:nvSpPr>
          <p:cNvPr id="4" name="Oval 3"/>
          <p:cNvSpPr/>
          <p:nvPr/>
        </p:nvSpPr>
        <p:spPr>
          <a:xfrm>
            <a:off x="3430310" y="5042080"/>
            <a:ext cx="2808312" cy="1296144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2806280" y="4827364"/>
            <a:ext cx="108012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6213624" y="5461697"/>
            <a:ext cx="913479" cy="2284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5913015" y="4899803"/>
            <a:ext cx="946495" cy="40226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2371369" y="5215884"/>
            <a:ext cx="1080120" cy="360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58523" y="2713115"/>
            <a:ext cx="7056784" cy="83099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Definition: A specific group of customers that a business will aim its product or service at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7456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List how you could categorise the target market?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Age</a:t>
            </a:r>
          </a:p>
          <a:p>
            <a:r>
              <a:rPr lang="en-GB" dirty="0" smtClean="0"/>
              <a:t>Family status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0720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Activity 1</a:t>
            </a:r>
            <a:br>
              <a:rPr lang="en-GB" dirty="0" smtClean="0"/>
            </a:br>
            <a:r>
              <a:rPr lang="en-GB" dirty="0" smtClean="0"/>
              <a:t>Who would be your target market for the following products?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916832"/>
            <a:ext cx="8229600" cy="4392488"/>
          </a:xfrm>
        </p:spPr>
        <p:txBody>
          <a:bodyPr>
            <a:normAutofit/>
          </a:bodyPr>
          <a:lstStyle/>
          <a:p>
            <a:r>
              <a:rPr lang="en-GB" dirty="0" smtClean="0"/>
              <a:t>1)                      </a:t>
            </a:r>
            <a:r>
              <a:rPr lang="en-GB" sz="2400" dirty="0" smtClean="0"/>
              <a:t>£1,199 from Halfords</a:t>
            </a:r>
          </a:p>
          <a:p>
            <a:pPr marL="0" indent="0">
              <a:buNone/>
            </a:pPr>
            <a:r>
              <a:rPr lang="en-GB" sz="2400" dirty="0" smtClean="0"/>
              <a:t>                                        Free shopping basket and rain cover</a:t>
            </a: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 smtClean="0"/>
              <a:t>2)                      </a:t>
            </a:r>
            <a:r>
              <a:rPr lang="en-GB" sz="2400" dirty="0" smtClean="0"/>
              <a:t>Top quality continental chocolates</a:t>
            </a:r>
          </a:p>
          <a:p>
            <a:pPr marL="0" indent="0">
              <a:buNone/>
            </a:pPr>
            <a:r>
              <a:rPr lang="en-GB" sz="2400" dirty="0" smtClean="0"/>
              <a:t>                                         £22.99 plus postage and packaging</a:t>
            </a:r>
          </a:p>
          <a:p>
            <a:pPr marL="0" indent="0">
              <a:buNone/>
            </a:pPr>
            <a:r>
              <a:rPr lang="en-GB" dirty="0" smtClean="0"/>
              <a:t> </a:t>
            </a:r>
          </a:p>
          <a:p>
            <a:r>
              <a:rPr lang="en-GB" dirty="0" smtClean="0"/>
              <a:t>3)                       </a:t>
            </a:r>
            <a:r>
              <a:rPr lang="en-GB" sz="2400" dirty="0" smtClean="0"/>
              <a:t>£35.99 for Converse all stars</a:t>
            </a:r>
          </a:p>
          <a:p>
            <a:pPr marL="0" indent="0">
              <a:buNone/>
            </a:pPr>
            <a:r>
              <a:rPr lang="en-GB" sz="2400" dirty="0"/>
              <a:t> </a:t>
            </a:r>
            <a:r>
              <a:rPr lang="en-GB" sz="2400" dirty="0" smtClean="0"/>
              <a:t>                                        Available online only in this colour</a:t>
            </a:r>
            <a:r>
              <a:rPr lang="en-GB" dirty="0" smtClean="0"/>
              <a:t>      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03648" y="2132855"/>
            <a:ext cx="989914" cy="1021269"/>
          </a:xfrm>
          <a:prstGeom prst="rect">
            <a:avLst/>
          </a:prstGeom>
        </p:spPr>
      </p:pic>
      <p:sp>
        <p:nvSpPr>
          <p:cNvPr id="7" name="AutoShape 2" descr="Image result for luxury chocolate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8025" y="3629182"/>
            <a:ext cx="855069" cy="8665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71" y="5157192"/>
            <a:ext cx="1023138" cy="7242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35696" y="6165304"/>
            <a:ext cx="5976664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Discuss how your marketing would differ for each product based on who the target market is?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6095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en-GB" b="1" dirty="0" smtClean="0"/>
              <a:t>Importance of market research</a:t>
            </a:r>
            <a:r>
              <a:rPr lang="en-GB" dirty="0" smtClean="0"/>
              <a:t>		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en-GB" dirty="0" smtClean="0"/>
              <a:t>Watch </a:t>
            </a:r>
            <a:r>
              <a:rPr lang="en-GB" dirty="0" smtClean="0"/>
              <a:t>a </a:t>
            </a:r>
            <a:r>
              <a:rPr lang="en-GB" dirty="0" smtClean="0"/>
              <a:t>video </a:t>
            </a:r>
            <a:r>
              <a:rPr lang="en-GB" dirty="0" smtClean="0"/>
              <a:t>clip from </a:t>
            </a:r>
            <a:r>
              <a:rPr lang="en-GB" smtClean="0"/>
              <a:t>the Apprentice </a:t>
            </a:r>
            <a:r>
              <a:rPr lang="en-GB" dirty="0" smtClean="0"/>
              <a:t>and make notes on the</a:t>
            </a:r>
          </a:p>
          <a:p>
            <a:pPr>
              <a:buNone/>
            </a:pPr>
            <a:r>
              <a:rPr lang="en-GB" dirty="0" smtClean="0"/>
              <a:t>following elements:</a:t>
            </a:r>
          </a:p>
          <a:p>
            <a:r>
              <a:rPr lang="en-GB" dirty="0" smtClean="0"/>
              <a:t>Does she specifically choose the people she asks at the market?</a:t>
            </a:r>
          </a:p>
          <a:p>
            <a:r>
              <a:rPr lang="en-GB" dirty="0" smtClean="0"/>
              <a:t>What does she want to find out?</a:t>
            </a:r>
          </a:p>
          <a:p>
            <a:r>
              <a:rPr lang="en-GB" dirty="0" smtClean="0"/>
              <a:t>What mistakes do the two young apprentices make?</a:t>
            </a:r>
          </a:p>
          <a:p>
            <a:r>
              <a:rPr lang="en-GB" dirty="0" smtClean="0"/>
              <a:t>What does he base his selection of the items on?</a:t>
            </a:r>
          </a:p>
          <a:p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7920880" cy="5847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3200" b="1" dirty="0" smtClean="0"/>
              <a:t>What is market research?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124744"/>
            <a:ext cx="67687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DEFINITION: </a:t>
            </a:r>
            <a:r>
              <a:rPr lang="en-GB" sz="2000" dirty="0" smtClean="0"/>
              <a:t>The key to good business is to understand what your customers want and meeting those needs in a way that is profitable for you.   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276872"/>
            <a:ext cx="734481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There are two types of market research: </a:t>
            </a:r>
            <a:r>
              <a:rPr lang="en-GB" sz="2000" b="1" dirty="0" smtClean="0"/>
              <a:t>Primary</a:t>
            </a:r>
            <a:r>
              <a:rPr lang="en-GB" sz="2000" dirty="0" smtClean="0"/>
              <a:t> (field) and </a:t>
            </a:r>
            <a:r>
              <a:rPr lang="en-GB" sz="2000" b="1" dirty="0" smtClean="0"/>
              <a:t>Secondary </a:t>
            </a:r>
            <a:r>
              <a:rPr lang="en-GB" sz="2000" dirty="0" smtClean="0"/>
              <a:t>(desk).</a:t>
            </a:r>
          </a:p>
          <a:p>
            <a:r>
              <a:rPr lang="en-GB" sz="2000" dirty="0" smtClean="0"/>
              <a:t>Classify the following resources in to primary or secondary research: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971600" y="3645024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Books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275856" y="3645024"/>
            <a:ext cx="165618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Questionnaire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275856" y="5805264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Government data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4293096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Telephone survey</a:t>
            </a:r>
            <a:endParaRPr lang="en-GB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580112" y="4293096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Newspapers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5229200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Testing and observation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275856" y="4293096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Internet</a:t>
            </a:r>
            <a:endParaRPr lang="en-GB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80112" y="4941168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Company reports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580112" y="3645024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Census data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3275856" y="5157192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Focus grou</a:t>
            </a:r>
            <a:r>
              <a:rPr lang="en-GB" b="1" dirty="0"/>
              <a:t>p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71600" y="6093296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Consumer panels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792088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Primary research</a:t>
            </a:r>
            <a:endParaRPr lang="en-GB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1124744"/>
            <a:ext cx="172819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Questionnaire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115616" y="2636912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Telephone survey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1107800" y="1790116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Testing and observation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115616" y="3501008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Focus grou</a:t>
            </a:r>
            <a:r>
              <a:rPr lang="en-GB" b="1" dirty="0"/>
              <a:t>p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6345" y="4149080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Consumer panels</a:t>
            </a:r>
            <a:endParaRPr lang="en-GB" b="1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/>
        </p:nvGraphicFramePr>
        <p:xfrm>
          <a:off x="3048000" y="1366168"/>
          <a:ext cx="5556448" cy="3474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8224"/>
                <a:gridCol w="2778224"/>
              </a:tblGrid>
              <a:tr h="313234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ADVANTAGES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DISADVANTAGES</a:t>
                      </a:r>
                      <a:endParaRPr lang="en-GB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r>
                        <a:rPr lang="en-GB" dirty="0" smtClean="0"/>
                        <a:t>You</a:t>
                      </a:r>
                      <a:r>
                        <a:rPr lang="en-GB" baseline="0" dirty="0" smtClean="0"/>
                        <a:t> can specifically choose your target market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Can cost more to gather primary research</a:t>
                      </a:r>
                      <a:endParaRPr lang="en-GB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r>
                        <a:rPr lang="en-GB" dirty="0" smtClean="0"/>
                        <a:t>More useful and relevant to your business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People do not take questionnaires seriously and do not always answer them</a:t>
                      </a:r>
                      <a:r>
                        <a:rPr lang="en-GB" baseline="0" dirty="0" smtClean="0"/>
                        <a:t> correctly</a:t>
                      </a:r>
                      <a:r>
                        <a:rPr lang="en-GB" dirty="0" smtClean="0"/>
                        <a:t> </a:t>
                      </a:r>
                      <a:endParaRPr lang="en-GB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r>
                        <a:rPr lang="en-GB" dirty="0" smtClean="0"/>
                        <a:t>Up to date information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You need to ensure</a:t>
                      </a:r>
                      <a:r>
                        <a:rPr lang="en-GB" baseline="0" dirty="0" smtClean="0"/>
                        <a:t> that your questions are easy to understand</a:t>
                      </a:r>
                      <a:endParaRPr lang="en-GB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548680"/>
            <a:ext cx="7920880" cy="46166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/>
              <a:t>Secondary research</a:t>
            </a:r>
            <a:endParaRPr lang="en-GB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71600" y="1124744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Books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971600" y="2924944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Company reports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971600" y="1628800"/>
            <a:ext cx="1440160" cy="646331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Government data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971600" y="2420888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Internet</a:t>
            </a:r>
            <a:endParaRPr lang="en-GB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971600" y="3717032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Newspapers</a:t>
            </a:r>
            <a:endParaRPr lang="en-GB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971600" y="4221088"/>
            <a:ext cx="1440160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Census data</a:t>
            </a:r>
            <a:endParaRPr lang="en-GB" b="1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3347864" y="1340768"/>
          <a:ext cx="5556448" cy="3657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778224"/>
                <a:gridCol w="2778224"/>
              </a:tblGrid>
              <a:tr h="319152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ADVANTAGES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DISADVANTAGES</a:t>
                      </a:r>
                      <a:endParaRPr lang="en-GB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r>
                        <a:rPr lang="en-GB" baseline="0" dirty="0" smtClean="0"/>
                        <a:t>Many big companies carry out primary research that you can then 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You have to pay some companies for access to their data</a:t>
                      </a:r>
                      <a:endParaRPr lang="en-GB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r>
                        <a:rPr lang="en-GB" dirty="0" smtClean="0"/>
                        <a:t>Government data is always free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This data has not been collected by you so  you must be aware of second hand information</a:t>
                      </a:r>
                      <a:endParaRPr lang="en-GB" dirty="0"/>
                    </a:p>
                  </a:txBody>
                  <a:tcPr/>
                </a:tc>
              </a:tr>
              <a:tr h="313234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The</a:t>
                      </a:r>
                      <a:r>
                        <a:rPr lang="en-GB" baseline="0" dirty="0" smtClean="0"/>
                        <a:t> specific information you require may not exist. The target market could be different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5776" y="188640"/>
            <a:ext cx="3960440" cy="52322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/>
              <a:t>The 5 Ps</a:t>
            </a:r>
            <a:endParaRPr lang="en-GB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908720"/>
            <a:ext cx="73448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Within your market research, you should aim to find out information on the following....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1700808"/>
            <a:ext cx="122413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P</a:t>
            </a:r>
            <a:r>
              <a:rPr lang="en-GB" b="1" dirty="0" smtClean="0"/>
              <a:t>roduct</a:t>
            </a:r>
            <a:endParaRPr lang="en-GB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1705018"/>
            <a:ext cx="122413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Place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67744" y="1700808"/>
            <a:ext cx="122413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Price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851920" y="1700808"/>
            <a:ext cx="1296144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Promotion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267744" y="2420888"/>
            <a:ext cx="45365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In pairs, write questions which will allow you to receive answers relating to these 5 areas. 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475656" y="3501008"/>
            <a:ext cx="62646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Watch the following video clip from the Apprentice and comment on what information was gained relating to the 5 Ps.</a:t>
            </a:r>
          </a:p>
          <a:p>
            <a:r>
              <a:rPr lang="en-GB" dirty="0" smtClean="0"/>
              <a:t>Also comment on the  positive and negative points that the focus group discussed about the product. </a:t>
            </a:r>
            <a:endParaRPr lang="en-GB" dirty="0"/>
          </a:p>
        </p:txBody>
      </p:sp>
      <p:sp>
        <p:nvSpPr>
          <p:cNvPr id="5" name="AutoShape 2" descr="Image result for converse all star high tops"/>
          <p:cNvSpPr>
            <a:spLocks noChangeAspect="1" noChangeArrowheads="1"/>
          </p:cNvSpPr>
          <p:nvPr/>
        </p:nvSpPr>
        <p:spPr bwMode="auto">
          <a:xfrm>
            <a:off x="378768" y="-17264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7128284" y="1700808"/>
            <a:ext cx="1224136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People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TM03457496[[fn=Parallax]]</Template>
  <TotalTime>304</TotalTime>
  <Words>778</Words>
  <Application>Microsoft Office PowerPoint</Application>
  <PresentationFormat>On-screen Show (4:3)</PresentationFormat>
  <Paragraphs>114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Parallax</vt:lpstr>
      <vt:lpstr>Market Research</vt:lpstr>
      <vt:lpstr>Know your target market</vt:lpstr>
      <vt:lpstr>List how you could categorise the target market?</vt:lpstr>
      <vt:lpstr>Activity 1 Who would be your target market for the following products?</vt:lpstr>
      <vt:lpstr>Importance of market research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Project/Time management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Market Research</dc:title>
  <dc:creator>Winnie</dc:creator>
  <cp:lastModifiedBy> </cp:lastModifiedBy>
  <cp:revision>30</cp:revision>
  <dcterms:created xsi:type="dcterms:W3CDTF">2015-03-10T20:11:15Z</dcterms:created>
  <dcterms:modified xsi:type="dcterms:W3CDTF">2015-08-27T13:19:46Z</dcterms:modified>
</cp:coreProperties>
</file>